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  <p:sldMasterId id="2147483666" r:id="rId2"/>
    <p:sldMasterId id="2147483673" r:id="rId3"/>
  </p:sldMasterIdLst>
  <p:notesMasterIdLst>
    <p:notesMasterId r:id="rId23"/>
  </p:notesMasterIdLst>
  <p:handoutMasterIdLst>
    <p:handoutMasterId r:id="rId24"/>
  </p:handoutMasterIdLst>
  <p:sldIdLst>
    <p:sldId id="426" r:id="rId4"/>
    <p:sldId id="427" r:id="rId5"/>
    <p:sldId id="549" r:id="rId6"/>
    <p:sldId id="504" r:id="rId7"/>
    <p:sldId id="507" r:id="rId8"/>
    <p:sldId id="505" r:id="rId9"/>
    <p:sldId id="508" r:id="rId10"/>
    <p:sldId id="512" r:id="rId11"/>
    <p:sldId id="509" r:id="rId12"/>
    <p:sldId id="510" r:id="rId13"/>
    <p:sldId id="511" r:id="rId14"/>
    <p:sldId id="506" r:id="rId15"/>
    <p:sldId id="513" r:id="rId16"/>
    <p:sldId id="518" r:id="rId17"/>
    <p:sldId id="544" r:id="rId18"/>
    <p:sldId id="545" r:id="rId19"/>
    <p:sldId id="546" r:id="rId20"/>
    <p:sldId id="547" r:id="rId21"/>
    <p:sldId id="548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afulli, Gaylene" initials="GSC" lastIdx="112" clrIdx="0"/>
  <p:cmAuthor id="1" name="Durgin, Meredith" initials="MD" lastIdx="9" clrIdx="1"/>
  <p:cmAuthor id="2" name="Tsakeris, Stacy" initials="TS" lastIdx="10" clrIdx="2"/>
  <p:cmAuthor id="3" name="Dwyer, Marilyn" initials="DM" lastIdx="5" clrIdx="3">
    <p:extLst>
      <p:ext uri="{19B8F6BF-5375-455C-9EA6-DF929625EA0E}">
        <p15:presenceInfo xmlns:p15="http://schemas.microsoft.com/office/powerpoint/2012/main" userId="S-1-5-21-2011038089-1331910415-1862565094-52687" providerId="AD"/>
      </p:ext>
    </p:extLst>
  </p:cmAuthor>
  <p:cmAuthor id="4" name="Bowman, Robert" initials="BR" lastIdx="2" clrIdx="4">
    <p:extLst>
      <p:ext uri="{19B8F6BF-5375-455C-9EA6-DF929625EA0E}">
        <p15:presenceInfo xmlns:p15="http://schemas.microsoft.com/office/powerpoint/2012/main" userId="S-1-5-21-2011038089-1331910415-1862565094-58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86"/>
    <a:srgbClr val="336699"/>
    <a:srgbClr val="003399"/>
    <a:srgbClr val="000066"/>
    <a:srgbClr val="E9EBF0"/>
    <a:srgbClr val="85A2FF"/>
    <a:srgbClr val="0033CC"/>
    <a:srgbClr val="000000"/>
    <a:srgbClr val="C6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0" autoAdjust="0"/>
    <p:restoredTop sz="93441" autoAdjust="0"/>
  </p:normalViewPr>
  <p:slideViewPr>
    <p:cSldViewPr>
      <p:cViewPr varScale="1">
        <p:scale>
          <a:sx n="111" d="100"/>
          <a:sy n="111" d="100"/>
        </p:scale>
        <p:origin x="9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-7500"/>
    </p:cViewPr>
  </p:sorterViewPr>
  <p:notesViewPr>
    <p:cSldViewPr>
      <p:cViewPr varScale="1">
        <p:scale>
          <a:sx n="65" d="100"/>
          <a:sy n="65" d="100"/>
        </p:scale>
        <p:origin x="3048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r">
              <a:defRPr sz="1200"/>
            </a:lvl1pPr>
          </a:lstStyle>
          <a:p>
            <a:fld id="{D397B4AA-8CD9-4BF4-BD61-4E066DDF441D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r">
              <a:defRPr sz="1200"/>
            </a:lvl1pPr>
          </a:lstStyle>
          <a:p>
            <a:fld id="{CD14FA9C-19BE-4B35-BDAB-FD7C46246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5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3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/>
          <a:lstStyle>
            <a:lvl1pPr algn="r">
              <a:defRPr sz="1200"/>
            </a:lvl1pPr>
          </a:lstStyle>
          <a:p>
            <a:fld id="{3769613A-7ECD-4FA3-BDAF-039FDA5AEB3A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3" rIns="93169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3169" tIns="46583" rIns="93169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69" tIns="46583" rIns="93169" bIns="46583" rtlCol="0" anchor="b"/>
          <a:lstStyle>
            <a:lvl1pPr algn="r">
              <a:defRPr sz="1200"/>
            </a:lvl1pPr>
          </a:lstStyle>
          <a:p>
            <a:fld id="{957EAB2C-9586-4486-9901-F7EDC126C1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1AC4-6F90-4819-8E18-B38350778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5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5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0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43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623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42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2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6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7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67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4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37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31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AB2C-9586-4486-9901-F7EDC126C19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6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11" y="1493085"/>
            <a:ext cx="8228413" cy="1785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7388" y="3526373"/>
            <a:ext cx="8224837" cy="196977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 marL="0" indent="0">
              <a:defRPr sz="1600">
                <a:solidFill>
                  <a:schemeClr val="bg1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618" y="6492875"/>
            <a:ext cx="49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76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886857"/>
            <a:ext cx="8224837" cy="390169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  <a:cs typeface="Franklin Gothic Book" pitchFamily="34" charset="0"/>
              </a:defRPr>
            </a:lvl1pPr>
            <a:lvl2pPr marL="230188" indent="-230188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  <a:lvl3pPr marL="465138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3pPr>
            <a:lvl4pPr marL="6858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4pPr>
            <a:lvl5pPr marL="9128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5pPr>
            <a:lvl6pPr marL="11461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374775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600200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1827213" indent="-228600">
              <a:defRPr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103910"/>
            <a:ext cx="8224837" cy="664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847" y="6400800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8224699" cy="3852006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096000" y="6172200"/>
            <a:ext cx="2971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3972629" cy="4230687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202659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 bwMode="gray">
          <a:xfrm>
            <a:off x="4939596" y="2055813"/>
            <a:ext cx="3972629" cy="4221616"/>
          </a:xfrm>
        </p:spPr>
        <p:txBody>
          <a:bodyPr/>
          <a:lstStyle>
            <a:lvl1pPr>
              <a:buClr>
                <a:srgbClr val="202659"/>
              </a:buClr>
              <a:defRPr>
                <a:solidFill>
                  <a:srgbClr val="202659"/>
                </a:solidFill>
                <a:latin typeface="+mn-lt"/>
                <a:cs typeface="Franklin Gothic Book" pitchFamily="34" charset="0"/>
              </a:defRPr>
            </a:lvl1pPr>
            <a:lvl2pPr>
              <a:buClr>
                <a:srgbClr val="202659"/>
              </a:buClr>
              <a:defRPr sz="180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2pPr>
            <a:lvl3pPr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4pPr>
            <a:lvl5pPr marL="11430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  <a:cs typeface="Arial" pitchFamily="34" charset="0"/>
              </a:defRPr>
            </a:lvl5pPr>
            <a:lvl6pPr marL="137795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6pPr>
            <a:lvl7pPr marL="1597025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7pPr>
            <a:lvl8pPr marL="1830388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8pPr>
            <a:lvl9pPr marL="2057400" indent="-228600">
              <a:buClr>
                <a:srgbClr val="202659"/>
              </a:buClr>
              <a:defRPr sz="1400" baseline="0">
                <a:solidFill>
                  <a:srgbClr val="000000"/>
                </a:solidFill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4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388" y="1223158"/>
            <a:ext cx="8224837" cy="736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11" y="1493085"/>
            <a:ext cx="8228413" cy="17851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7388" y="3526373"/>
            <a:ext cx="8224837" cy="196977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 marL="0" indent="0">
              <a:defRPr sz="1600">
                <a:solidFill>
                  <a:schemeClr val="bg1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618" y="6492875"/>
            <a:ext cx="498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3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A16F0F-C103-4581-B925-E3460742FF9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F502-4C06-46A2-93FC-F8C8F5AE2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7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122785" y="1579418"/>
            <a:ext cx="8905460" cy="472638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2387" y="1102554"/>
            <a:ext cx="8906256" cy="361468"/>
          </a:xfrm>
        </p:spPr>
        <p:txBody>
          <a:bodyPr>
            <a:normAutofit/>
          </a:bodyPr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4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_TRAINING_COVER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222"/>
          <a:stretch/>
        </p:blipFill>
        <p:spPr>
          <a:xfrm>
            <a:off x="0" y="0"/>
            <a:ext cx="9144000" cy="12192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114300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003366"/>
              </a:gs>
              <a:gs pos="76000">
                <a:srgbClr val="336699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gray">
          <a:xfrm>
            <a:off x="683811" y="1596431"/>
            <a:ext cx="8228417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3893" y="3380323"/>
            <a:ext cx="8228331" cy="219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49567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971C03-E4FD-42A6-B2D5-624439E425B5}" type="slidenum">
              <a:rPr lang="en-US" smtClean="0"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05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Dem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32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1pPr>
      <a:lvl2pPr marL="457200" indent="-457200" algn="l" rtl="0" eaLnBrk="1" fontAlgn="base" hangingPunct="1">
        <a:spcBef>
          <a:spcPct val="20000"/>
        </a:spcBef>
        <a:spcAft>
          <a:spcPct val="0"/>
        </a:spcAft>
        <a:defRPr sz="2400" kern="1200" cap="all">
          <a:solidFill>
            <a:schemeClr val="bg1"/>
          </a:solidFill>
          <a:latin typeface="Arial Narrow"/>
          <a:ea typeface="+mn-ea"/>
          <a:cs typeface="Arial Narrow"/>
        </a:defRPr>
      </a:lvl2pPr>
      <a:lvl3pPr marL="914400" indent="-914400" algn="l" rtl="0" eaLnBrk="1" fontAlgn="base" hangingPunct="1">
        <a:spcBef>
          <a:spcPct val="20000"/>
        </a:spcBef>
        <a:spcAft>
          <a:spcPct val="0"/>
        </a:spcAft>
        <a:defRPr sz="2000" kern="1200" cap="all">
          <a:solidFill>
            <a:schemeClr val="bg1"/>
          </a:solidFill>
          <a:latin typeface="Arial Narrow"/>
          <a:ea typeface="+mn-ea"/>
          <a:cs typeface="Arial Narrow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_TRAINING_BGG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gray">
          <a:xfrm>
            <a:off x="687388" y="1053701"/>
            <a:ext cx="8224837" cy="77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87388" y="1900052"/>
            <a:ext cx="8224837" cy="433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96000" y="6310744"/>
            <a:ext cx="2971800" cy="471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87" r:id="rId5"/>
    <p:sldLayoutId id="214748368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800" kern="1200" dirty="0">
          <a:solidFill>
            <a:srgbClr val="19569A"/>
          </a:solidFill>
          <a:latin typeface="+mj-lt"/>
          <a:ea typeface="ＭＳ Ｐゴシック" charset="0"/>
          <a:cs typeface="Arial Narrow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F1419"/>
          </a:solidFill>
          <a:latin typeface="Franklin Gothic Demi" pitchFamily="34" charset="0"/>
          <a:ea typeface="ＭＳ Ｐゴシック" charset="0"/>
          <a:cs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FranklinGothic" pitchFamily="-4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1pPr>
      <a:lvl2pPr marL="515937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2pPr>
      <a:lvl3pPr marL="744538" indent="-285750" algn="l" defTabSz="914400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3pPr>
      <a:lvl4pPr marL="1657350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SzPct val="75000"/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4pPr>
      <a:lvl5pPr marL="2114550" indent="-285750" algn="l" rtl="0" eaLnBrk="1" fontAlgn="base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Arial" pitchFamily="34" charset="0"/>
          <a:cs typeface="Arial" pitchFamily="34" charset="0"/>
        </a:defRPr>
      </a:lvl5pPr>
      <a:lvl6pPr marL="25717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861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943350" indent="-285750" algn="l" defTabSz="914400" rtl="0" eaLnBrk="1" latinLnBrk="0" hangingPunct="1">
        <a:spcBef>
          <a:spcPts val="600"/>
        </a:spcBef>
        <a:spcAft>
          <a:spcPts val="0"/>
        </a:spcAft>
        <a:buClr>
          <a:srgbClr val="202659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_TRAINING_BG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118872" y="1340111"/>
            <a:ext cx="8906256" cy="36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ltGray">
          <a:xfrm>
            <a:off x="118872" y="1773140"/>
            <a:ext cx="8906256" cy="47582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7" y="6492875"/>
            <a:ext cx="420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82971C03-E4FD-42A6-B2D5-624439E42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5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2200" b="1" kern="1200" dirty="0">
          <a:solidFill>
            <a:srgbClr val="19569A"/>
          </a:solidFill>
          <a:latin typeface="+mj-lt"/>
          <a:ea typeface="ＭＳ Ｐゴシック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02659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3396"/>
            <a:ext cx="7467600" cy="2954655"/>
          </a:xfrm>
        </p:spPr>
        <p:txBody>
          <a:bodyPr/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Tips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FSA Mathematics 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End-of-Course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gray">
          <a:xfrm>
            <a:off x="-193431" y="5788938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ctr"/>
            <a:r>
              <a:rPr lang="en-US" sz="2800" b="0" dirty="0" smtClean="0"/>
              <a:t>Algebra </a:t>
            </a:r>
            <a:r>
              <a:rPr lang="en-US" sz="2800" b="0" dirty="0" smtClean="0"/>
              <a:t>1</a:t>
            </a:r>
            <a:r>
              <a:rPr lang="en-US" sz="2800" b="0" dirty="0"/>
              <a:t> </a:t>
            </a:r>
            <a:r>
              <a:rPr lang="en-US" sz="2800" b="0" dirty="0" smtClean="0"/>
              <a:t>and Geometry</a:t>
            </a:r>
            <a:endParaRPr lang="en-US" sz="28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5943600" y="6386155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Franklin Gothic Demi" pitchFamily="34" charset="0"/>
              </a:defRPr>
            </a:lvl9pPr>
          </a:lstStyle>
          <a:p>
            <a:pPr algn="r"/>
            <a:r>
              <a:rPr lang="en-US" sz="2000" b="0" dirty="0" smtClean="0"/>
              <a:t>Updated Spring 2019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997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be disruptive.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 disruptive during a test, you may be dismissed from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room,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your test may not be scored. It is very important for you to remain quiet, respect other students, and pay attention to and follow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instructions.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leave school during a session.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leave the school’s campus for lunch or an appointment before you complete a test session,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will not be allowed to finish taking the test when you return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18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During the test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,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must not: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Talk to other students or make any disturbance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Look at another student’s computer or device screen or work folder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Allow another student to look at your computer or device screen or work folder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Ask for help answering any test questions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Give help to another student in answering test questions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Have notes or scratch paper other than your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work folder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Have any electronic or recording devices, other than the device on which you are testing, in your possession at any time, including breaks, even if you do not use them</a:t>
            </a: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Fail to follow any other instructions given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Testing Rules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18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Before the test, your test administrator will read the testing rules aloud and ask you to read the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Testing Rules Acknowledgment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 You will be asked to sign your name on your work folder below the Testing Rules Acknowledgment to show that you understand the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rules.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Testing Rules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450" y="4528411"/>
            <a:ext cx="6331100" cy="187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2057400"/>
            <a:ext cx="8649977" cy="6923314"/>
          </a:xfrm>
        </p:spPr>
        <p:txBody>
          <a:bodyPr/>
          <a:lstStyle/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The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EOC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include a scientific calculator in the online testing system for 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Session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2 </a:t>
            </a: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only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</a:p>
          <a:p>
            <a:pPr marL="0" lvl="3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 can practice using the online calculator in the practice test, available on the FSA Portal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914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Scientific Calculators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1752600"/>
            <a:ext cx="8610600" cy="4495800"/>
          </a:xfrm>
        </p:spPr>
        <p:txBody>
          <a:bodyPr/>
          <a:lstStyle/>
          <a:p>
            <a:pPr marL="0" lvl="3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During the test you may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not:</a:t>
            </a:r>
            <a:endParaRPr lang="en-US" sz="3000" b="1" dirty="0">
              <a:solidFill>
                <a:srgbClr val="C00000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Look at another student’s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answers or work folder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Allow another student to look at your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answers or work folder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Have notes, scratch paper (other than your work folder), or electronic devices (other than those on which you are testing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) 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1" y="1752600"/>
            <a:ext cx="8610600" cy="4495800"/>
          </a:xfrm>
        </p:spPr>
        <p:txBody>
          <a:bodyPr/>
          <a:lstStyle/>
          <a:p>
            <a:pPr marL="0" lvl="3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  <a:sym typeface="Symbol" panose="05050102010706020507" pitchFamily="18" charset="2"/>
              </a:rPr>
              <a:t>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  <a:sym typeface="Symbol" panose="05050102010706020507" pitchFamily="18" charset="2"/>
              </a:rPr>
              <a:t>   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may not ask for help in answering any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test</a:t>
            </a:r>
            <a:b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     questions.</a:t>
            </a:r>
            <a:endParaRPr lang="en-US" sz="3000" b="1" dirty="0">
              <a:solidFill>
                <a:srgbClr val="C00000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teacher or test administrator is not allowed to discuss the test or help you read, understand, or answer test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questions.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  <a:p>
            <a:pPr marL="457200" lvl="3" indent="-457200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Try to answer every question.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Once you submit a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,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cannot go back into the test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sure to check your answers and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try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to answer every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question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before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submitting your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During breaks and after testing,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it’s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important that you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don’t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talk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about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the specific test questions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with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friends, classmates, teachers, or other students.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Remember…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Get a good night’s sleep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eat a good breakfast before the 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test.</a:t>
            </a:r>
            <a:b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Relax </a:t>
            </a: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do your best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!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Most Importantly…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1110"/>
            <a:ext cx="9144000" cy="461109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important explanations and reminders to help you do your very best.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Students will take the Florida Standards Assessments (FSA) End-of-Course (EOC) assessment on the computer.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You will complete the FSA EOC test over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</a:rPr>
              <a:t>two days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Each session will last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</a:rPr>
              <a:t>90 minutes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342900" lvl="3" indent="-342900"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You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may continue working if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you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have not completed the session at the end of the allotted time. (You can work up to half the length of a typical school day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.)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FSA EOC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Let’s talk about the term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test invalidation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It’s important for you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to understand what it means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so it won’t happen to you!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1680" y="12192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 Invalidation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1" cy="38862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your test is invalidated,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it means that your test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, </a:t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and you will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not be able to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retake the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same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test during this window.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9222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Test Invalidation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 algn="ctr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Remove all electronic devices.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have an electronic device at your desk, in your pocket, or anywhere you can reach it during testing or while on a break, </a:t>
            </a: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your test 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lnSpc>
                <a:spcPct val="150000"/>
              </a:lnSpc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Some examples of electronic devices are: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Cell phones or smartphones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Tablets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Smartwatches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Handheld video games</a:t>
            </a:r>
          </a:p>
          <a:p>
            <a:pPr marL="457200" lvl="3" indent="-457200">
              <a:spcAft>
                <a:spcPts val="600"/>
              </a:spcAft>
              <a:buClrTx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Cameras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Electronic Devices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teacher may collect 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your electronic devices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or instruct you to put them away (in a locker or backpack away from your desk).</a:t>
            </a:r>
          </a:p>
          <a:p>
            <a:pPr marL="0" lvl="3" indent="0">
              <a:spcBef>
                <a:spcPts val="2400"/>
              </a:spcBef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aren’t sure if something is an electronic device, please ask your teacher before the test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Electronic Devices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1" cy="4419600"/>
          </a:xfrm>
        </p:spPr>
        <p:txBody>
          <a:bodyPr/>
          <a:lstStyle/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Do your own work.</a:t>
            </a:r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 </a:t>
            </a:r>
          </a:p>
          <a:p>
            <a:pPr marL="0" lvl="3" indent="0">
              <a:spcAft>
                <a:spcPts val="600"/>
              </a:spcAft>
              <a:buClrTx/>
              <a:buNone/>
            </a:pP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If you are caught looking at another student’s answers, allowing another student to look at your answers, or using any kind of unauthorized aid during the test,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Franklin Gothic Book" pitchFamily="34" charset="0"/>
              </a:rPr>
              <a:t>your test will not be scored</a:t>
            </a:r>
            <a:r>
              <a:rPr lang="en-US" sz="3000" dirty="0" smtClean="0">
                <a:solidFill>
                  <a:schemeClr val="tx1"/>
                </a:solidFill>
                <a:latin typeface="Calibri" panose="020F0502020204030204" pitchFamily="34" charset="0"/>
                <a:cs typeface="Franklin Gothic Book" pitchFamily="34" charset="0"/>
              </a:rPr>
              <a:t>.</a:t>
            </a:r>
            <a:endParaRPr lang="en-US" sz="3000" dirty="0">
              <a:solidFill>
                <a:schemeClr val="tx1"/>
              </a:solidFill>
              <a:latin typeface="Calibri" panose="020F0502020204030204" pitchFamily="34" charset="0"/>
              <a:cs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33400"/>
          </a:xfrm>
        </p:spPr>
        <p:txBody>
          <a:bodyPr>
            <a:noAutofit/>
          </a:bodyPr>
          <a:lstStyle/>
          <a:p>
            <a:pPr marL="228600" algn="ctr"/>
            <a:r>
              <a:rPr lang="en-US" sz="3200" b="1" dirty="0" smtClean="0">
                <a:latin typeface="Calibri" panose="020F0502020204030204" pitchFamily="34" charset="0"/>
              </a:rPr>
              <a:t>To make sure your test is scored…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420378" cy="365125"/>
          </a:xfrm>
        </p:spPr>
        <p:txBody>
          <a:bodyPr/>
          <a:lstStyle/>
          <a:p>
            <a:fld id="{89E68A67-840E-41CC-BCED-62C4D3E9E88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 Training">
  <a:themeElements>
    <a:clrScheme name="Delta Cost">
      <a:dk1>
        <a:sysClr val="windowText" lastClr="000000"/>
      </a:dk1>
      <a:lt1>
        <a:sysClr val="window" lastClr="FFFFFF"/>
      </a:lt1>
      <a:dk2>
        <a:srgbClr val="2F68A4"/>
      </a:dk2>
      <a:lt2>
        <a:srgbClr val="E9E9E9"/>
      </a:lt2>
      <a:accent1>
        <a:srgbClr val="2668A4"/>
      </a:accent1>
      <a:accent2>
        <a:srgbClr val="6EA256"/>
      </a:accent2>
      <a:accent3>
        <a:srgbClr val="C0504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sic">
  <a:themeElements>
    <a:clrScheme name="AIR Corporate">
      <a:dk1>
        <a:srgbClr val="000000"/>
      </a:dk1>
      <a:lt1>
        <a:srgbClr val="FFFFFF"/>
      </a:lt1>
      <a:dk2>
        <a:srgbClr val="4E76A0"/>
      </a:dk2>
      <a:lt2>
        <a:srgbClr val="FFFFFF"/>
      </a:lt2>
      <a:accent1>
        <a:srgbClr val="48709F"/>
      </a:accent1>
      <a:accent2>
        <a:srgbClr val="A74D15"/>
      </a:accent2>
      <a:accent3>
        <a:srgbClr val="73AF23"/>
      </a:accent3>
      <a:accent4>
        <a:srgbClr val="773C75"/>
      </a:accent4>
      <a:accent5>
        <a:srgbClr val="EFB219"/>
      </a:accent5>
      <a:accent6>
        <a:srgbClr val="35A396"/>
      </a:accent6>
      <a:hlink>
        <a:srgbClr val="0000FF"/>
      </a:hlink>
      <a:folHlink>
        <a:srgbClr val="800080"/>
      </a:folHlink>
    </a:clrScheme>
    <a:fontScheme name="Basic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g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IR 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FL_TRAININGS_PPT_TEMPLATE</Template>
  <TotalTime>72100</TotalTime>
  <Words>655</Words>
  <Application>Microsoft Office PowerPoint</Application>
  <PresentationFormat>On-screen Show (4:3)</PresentationFormat>
  <Paragraphs>102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Franklin Gothic Book</vt:lpstr>
      <vt:lpstr>Franklin Gothic Demi</vt:lpstr>
      <vt:lpstr>FranklinGothic</vt:lpstr>
      <vt:lpstr>Symbol</vt:lpstr>
      <vt:lpstr>PT Training</vt:lpstr>
      <vt:lpstr>Basic</vt:lpstr>
      <vt:lpstr>Org Chart</vt:lpstr>
      <vt:lpstr>Tips for FSA Mathematics  End-of-Course Assessments</vt:lpstr>
      <vt:lpstr>  Here are some important explanations and reminders to help you do your very best.</vt:lpstr>
      <vt:lpstr>FSA EOC</vt:lpstr>
      <vt:lpstr>Test Invalidation</vt:lpstr>
      <vt:lpstr>Test Invalidation</vt:lpstr>
      <vt:lpstr>To make sure your test is scored…</vt:lpstr>
      <vt:lpstr>Electronic Devices</vt:lpstr>
      <vt:lpstr>Electronic Devices</vt:lpstr>
      <vt:lpstr>To make sure your test is scored…</vt:lpstr>
      <vt:lpstr>To make sure your test is scored…</vt:lpstr>
      <vt:lpstr>To make sure your test is scored…</vt:lpstr>
      <vt:lpstr>Testing Rules</vt:lpstr>
      <vt:lpstr>Testing Rules</vt:lpstr>
      <vt:lpstr>Scientific Calculators</vt:lpstr>
      <vt:lpstr>Remember…</vt:lpstr>
      <vt:lpstr>Remember…</vt:lpstr>
      <vt:lpstr>Remember…</vt:lpstr>
      <vt:lpstr>Remember…</vt:lpstr>
      <vt:lpstr>Most Importantly…</vt:lpstr>
    </vt:vector>
  </TitlesOfParts>
  <Company>American Institutes for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Information  Distribution Engine</dc:title>
  <dc:creator>mward</dc:creator>
  <cp:lastModifiedBy>Windows User</cp:lastModifiedBy>
  <cp:revision>1675</cp:revision>
  <cp:lastPrinted>2016-12-23T15:39:05Z</cp:lastPrinted>
  <dcterms:created xsi:type="dcterms:W3CDTF">2011-09-10T18:05:09Z</dcterms:created>
  <dcterms:modified xsi:type="dcterms:W3CDTF">2019-09-06T16:26:03Z</dcterms:modified>
</cp:coreProperties>
</file>